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321" r:id="rId3"/>
    <p:sldId id="322" r:id="rId4"/>
    <p:sldId id="323" r:id="rId5"/>
    <p:sldId id="439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797" r:id="rId15"/>
    <p:sldId id="798" r:id="rId16"/>
    <p:sldId id="799" r:id="rId17"/>
    <p:sldId id="800" r:id="rId18"/>
    <p:sldId id="801" r:id="rId19"/>
    <p:sldId id="802" r:id="rId20"/>
    <p:sldId id="788" r:id="rId21"/>
    <p:sldId id="764" r:id="rId22"/>
    <p:sldId id="765" r:id="rId23"/>
    <p:sldId id="766" r:id="rId24"/>
    <p:sldId id="767" r:id="rId25"/>
    <p:sldId id="768" r:id="rId26"/>
    <p:sldId id="769" r:id="rId27"/>
    <p:sldId id="770" r:id="rId28"/>
    <p:sldId id="778" r:id="rId29"/>
    <p:sldId id="368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EB7ED9F6-9D7A-497C-A994-01A0E7C3678F}"/>
    <pc:docChg chg="delSld modSld">
      <pc:chgData name="Wittman, Barry" userId="bff186cd-6ce8-41ba-8e8c-e85cdef216de" providerId="ADAL" clId="{EB7ED9F6-9D7A-497C-A994-01A0E7C3678F}" dt="2025-04-14T14:31:16.876" v="7" actId="20577"/>
      <pc:docMkLst>
        <pc:docMk/>
      </pc:docMkLst>
      <pc:sldChg chg="modSp">
        <pc:chgData name="Wittman, Barry" userId="bff186cd-6ce8-41ba-8e8c-e85cdef216de" providerId="ADAL" clId="{EB7ED9F6-9D7A-497C-A994-01A0E7C3678F}" dt="2025-04-14T14:30:39.815" v="5" actId="20577"/>
        <pc:sldMkLst>
          <pc:docMk/>
          <pc:sldMk cId="0" sldId="256"/>
        </pc:sldMkLst>
        <pc:spChg chg="mod">
          <ac:chgData name="Wittman, Barry" userId="bff186cd-6ce8-41ba-8e8c-e85cdef216de" providerId="ADAL" clId="{EB7ED9F6-9D7A-497C-A994-01A0E7C3678F}" dt="2025-04-14T14:30:39.815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EB7ED9F6-9D7A-497C-A994-01A0E7C3678F}" dt="2025-04-14T14:31:16.876" v="7" actId="20577"/>
        <pc:sldMkLst>
          <pc:docMk/>
          <pc:sldMk cId="2772629063" sldId="764"/>
        </pc:sldMkLst>
        <pc:spChg chg="mod">
          <ac:chgData name="Wittman, Barry" userId="bff186cd-6ce8-41ba-8e8c-e85cdef216de" providerId="ADAL" clId="{EB7ED9F6-9D7A-497C-A994-01A0E7C3678F}" dt="2025-04-14T14:31:16.876" v="7" actId="20577"/>
          <ac:spMkLst>
            <pc:docMk/>
            <pc:sldMk cId="2772629063" sldId="764"/>
            <ac:spMk id="9" creationId="{00000000-0000-0000-0000-000000000000}"/>
          </ac:spMkLst>
        </pc:spChg>
      </pc:sldChg>
      <pc:sldChg chg="del">
        <pc:chgData name="Wittman, Barry" userId="bff186cd-6ce8-41ba-8e8c-e85cdef216de" providerId="ADAL" clId="{EB7ED9F6-9D7A-497C-A994-01A0E7C3678F}" dt="2025-04-14T14:30:56.401" v="6" actId="2696"/>
        <pc:sldMkLst>
          <pc:docMk/>
          <pc:sldMk cId="119698512" sldId="8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treehugger.com/assets/images/2011/10/20110425-sawfish-river-monst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29330" y="3524250"/>
            <a:ext cx="4457700" cy="33337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729330" y="-1066800"/>
            <a:ext cx="4914900" cy="7924800"/>
          </a:xfrm>
          <a:prstGeom prst="rect">
            <a:avLst/>
          </a:prstGeom>
          <a:gradFill flip="none" rotWithShape="1">
            <a:gsLst>
              <a:gs pos="48000">
                <a:srgbClr val="1C79C6"/>
              </a:gs>
              <a:gs pos="65000">
                <a:srgbClr val="4780C5">
                  <a:alpha val="0"/>
                </a:srgbClr>
              </a:gs>
            </a:gsLst>
            <a:lin ang="3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660297" cy="4854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Allows code reuse</a:t>
            </a:r>
          </a:p>
          <a:p>
            <a:r>
              <a:rPr lang="en-US" dirty="0"/>
              <a:t>Is thought of as an "is-a" relationship</a:t>
            </a:r>
          </a:p>
          <a:p>
            <a:r>
              <a:rPr lang="en-US" dirty="0"/>
              <a:t>C++ allows multiple inheritance, but you should only use it if you know what you're doing, usually as part of a design pattern</a:t>
            </a:r>
          </a:p>
          <a:p>
            <a:r>
              <a:rPr lang="en-US" dirty="0"/>
              <a:t>Deriving a subclass usually means creating a "refined" or "more specific" version of a </a:t>
            </a:r>
            <a:r>
              <a:rPr lang="en-US" dirty="0" err="1"/>
              <a:t>superclass</a:t>
            </a:r>
            <a:endParaRPr lang="en-US" dirty="0"/>
          </a:p>
        </p:txBody>
      </p:sp>
      <p:pic>
        <p:nvPicPr>
          <p:cNvPr id="1028" name="Picture 4" descr="C:\Users\wittmanb\AppData\Local\Microsoft\Windows\Temporary Internet Files\Content.IE5\JOP3C5X1\MP900431767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27098" y="-516836"/>
            <a:ext cx="5607902" cy="5165035"/>
          </a:xfrm>
          <a:prstGeom prst="rect">
            <a:avLst/>
          </a:prstGeom>
          <a:noFill/>
          <a:effectLst>
            <a:softEdge rad="698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wittmanb\AppData\Local\Microsoft\Windows\Temporary Internet Files\Content.IE5\7IXQ8741\MP900314347[1]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6667" r="94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0" y="1676400"/>
            <a:ext cx="3657600" cy="225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us 5"/>
          <p:cNvSpPr/>
          <p:nvPr/>
        </p:nvSpPr>
        <p:spPr>
          <a:xfrm>
            <a:off x="9177130" y="1905000"/>
            <a:ext cx="1143000" cy="1143000"/>
          </a:xfrm>
          <a:prstGeom prst="mathPl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8034130" y="3581400"/>
            <a:ext cx="1143000" cy="1143000"/>
          </a:xfrm>
          <a:prstGeom prst="mathEqua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0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//has member and methods from 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//has A stuff and more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 return c;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increment() {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904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confusing word whose underlying concept many programmers misunderstand</a:t>
            </a:r>
          </a:p>
          <a:p>
            <a:r>
              <a:rPr lang="en-US" dirty="0"/>
              <a:t>Polymorphism is when code is designed for a </a:t>
            </a:r>
            <a:r>
              <a:rPr lang="en-US" dirty="0" err="1"/>
              <a:t>superclass</a:t>
            </a:r>
            <a:r>
              <a:rPr lang="en-US" dirty="0"/>
              <a:t> but can be used with a subclass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AudiRS5</a:t>
            </a:r>
            <a:r>
              <a:rPr lang="en-US" dirty="0"/>
              <a:t> is a subtype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, then you can use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AudiRS5</a:t>
            </a:r>
            <a:r>
              <a:rPr lang="en-US" dirty="0"/>
              <a:t> where you could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</a:p>
        </p:txBody>
      </p:sp>
    </p:spTree>
    <p:extLst>
      <p:ext uri="{BB962C8B-B14F-4D97-AF65-F5344CB8AC3E}">
        <p14:creationId xmlns:p14="http://schemas.microsoft.com/office/powerpoint/2010/main" val="261052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drive( Car* c );</a:t>
            </a:r>
          </a:p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//defined somewhere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AudiRS5 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{};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AudiRS5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drive(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//okay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drive( &amp;car );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//okay</a:t>
            </a:r>
          </a:p>
        </p:txBody>
      </p:sp>
    </p:spTree>
    <p:extLst>
      <p:ext uri="{BB962C8B-B14F-4D97-AF65-F5344CB8AC3E}">
        <p14:creationId xmlns:p14="http://schemas.microsoft.com/office/powerpoint/2010/main" val="132808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 can be used to extend the functionality of an existing method using dynamic dispatch</a:t>
            </a:r>
          </a:p>
          <a:p>
            <a:r>
              <a:rPr lang="en-US" dirty="0"/>
              <a:t>In dynamic dispatch, the method that is actually called is not known until run time</a:t>
            </a:r>
          </a:p>
        </p:txBody>
      </p:sp>
    </p:spTree>
    <p:extLst>
      <p:ext uri="{BB962C8B-B14F-4D97-AF65-F5344CB8AC3E}">
        <p14:creationId xmlns:p14="http://schemas.microsoft.com/office/powerpoint/2010/main" val="140391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print()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print()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80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A* p;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&amp;a;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p-&gt;print();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&amp;b;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p-&gt;print();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60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are able to refer to themselves</a:t>
            </a:r>
          </a:p>
          <a:p>
            <a:r>
              <a:rPr lang="en-US" dirty="0"/>
              <a:t>This can be used to explicitly reference variables in the class</a:t>
            </a:r>
          </a:p>
          <a:p>
            <a:r>
              <a:rPr lang="en-US" dirty="0"/>
              <a:t>Or, it can be used to provide the object itself as an argument to other methods</a:t>
            </a:r>
          </a:p>
          <a:p>
            <a:r>
              <a:rPr lang="en-US" dirty="0"/>
              <a:t>Self-reference in C++ is provided in part through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 keyword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 is a pointer to the object you're inside of</a:t>
            </a:r>
          </a:p>
        </p:txBody>
      </p:sp>
    </p:spTree>
    <p:extLst>
      <p:ext uri="{BB962C8B-B14F-4D97-AF65-F5344CB8AC3E}">
        <p14:creationId xmlns:p14="http://schemas.microsoft.com/office/powerpoint/2010/main" val="200180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reference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Stuff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things;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setThings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things)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-&gt;things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things;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140566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reference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SelfAdder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addToList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List&amp; list)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47373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Introduced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Madness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58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Dividing up code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 industrial-strength </a:t>
            </a:r>
            <a:r>
              <a:rPr lang="en-US" dirty="0"/>
              <a:t>C++ code, the class declaration is usually put in a header file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dirty="0"/>
              <a:t>) while the class definition is in an implementation file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cpp</a:t>
            </a:r>
            <a:r>
              <a:rPr lang="en-US" dirty="0"/>
              <a:t>)</a:t>
            </a:r>
          </a:p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Easy to see members and methods</a:t>
            </a:r>
          </a:p>
          <a:p>
            <a:pPr lvl="1"/>
            <a:r>
              <a:rPr lang="en-US" dirty="0"/>
              <a:t>Header files can be sent to clients without divulging class internals</a:t>
            </a:r>
          </a:p>
          <a:p>
            <a:pPr lvl="1"/>
            <a:r>
              <a:rPr lang="en-US" dirty="0"/>
              <a:t>Separate compilation (faster)</a:t>
            </a:r>
          </a:p>
          <a:p>
            <a:pPr lvl="1"/>
            <a:r>
              <a:rPr lang="en-US" dirty="0"/>
              <a:t>Easier to take care of circular dependencies</a:t>
            </a:r>
          </a:p>
        </p:txBody>
      </p:sp>
    </p:spTree>
    <p:extLst>
      <p:ext uri="{BB962C8B-B14F-4D97-AF65-F5344CB8AC3E}">
        <p14:creationId xmlns:p14="http://schemas.microsoft.com/office/powerpoint/2010/main" val="277262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Dividing up code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Complex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real;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imaginary;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Complex(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0);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~Complex(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getImaginary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63330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Dividing up code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Complex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Complex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imaginary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Complex::~Complex(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{}</a:t>
            </a:r>
          </a:p>
          <a:p>
            <a:pPr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Complex::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getReal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real; }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Complex::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getImaginary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imaginary; }</a:t>
            </a:r>
          </a:p>
        </p:txBody>
      </p:sp>
    </p:spTree>
    <p:extLst>
      <p:ext uri="{BB962C8B-B14F-4D97-AF65-F5344CB8AC3E}">
        <p14:creationId xmlns:p14="http://schemas.microsoft.com/office/powerpoint/2010/main" val="3031860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C++, you can </a:t>
            </a:r>
            <a:r>
              <a:rPr lang="en-US" b="1" dirty="0"/>
              <a:t>overload operators</a:t>
            </a:r>
            <a:r>
              <a:rPr lang="en-US" dirty="0"/>
              <a:t>, meaning that you can define what + means when used with classes you design</a:t>
            </a:r>
          </a:p>
          <a:p>
            <a:r>
              <a:rPr lang="en-US" dirty="0"/>
              <a:t>Thus, the following </a:t>
            </a:r>
            <a:r>
              <a:rPr lang="en-US" b="1" i="1" dirty="0"/>
              <a:t>could</a:t>
            </a:r>
            <a:r>
              <a:rPr lang="en-US" dirty="0"/>
              <a:t> be legal: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3962400"/>
            <a:ext cx="108966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Hippopotamus hippo;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Sandwich club;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Vampire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dracula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club + hippo;</a:t>
            </a:r>
          </a:p>
        </p:txBody>
      </p:sp>
    </p:spTree>
    <p:extLst>
      <p:ext uri="{BB962C8B-B14F-4D97-AF65-F5344CB8AC3E}">
        <p14:creationId xmlns:p14="http://schemas.microsoft.com/office/powerpoint/2010/main" val="417454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But, what does it mean to "add"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Hippopotamus</a:t>
            </a:r>
            <a:r>
              <a:rPr lang="en-US" dirty="0"/>
              <a:t> 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Sandwich</a:t>
            </a:r>
            <a:r>
              <a:rPr lang="en-US" dirty="0"/>
              <a:t> and get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Vampire</a:t>
            </a:r>
            <a:r>
              <a:rPr lang="en-US" dirty="0"/>
              <a:t>?</a:t>
            </a:r>
          </a:p>
          <a:p>
            <a:r>
              <a:rPr lang="en-US" dirty="0"/>
              <a:t>Overloading operators is usually a bad idea</a:t>
            </a:r>
          </a:p>
          <a:p>
            <a:r>
              <a:rPr lang="en-US" dirty="0"/>
              <a:t>You can get confusing code</a:t>
            </a:r>
          </a:p>
          <a:p>
            <a:r>
              <a:rPr lang="en-US" dirty="0"/>
              <a:t>Most languages don't allow it</a:t>
            </a:r>
          </a:p>
          <a:p>
            <a:r>
              <a:rPr lang="en-US" dirty="0"/>
              <a:t>It C++ it is useful in two cases:</a:t>
            </a:r>
          </a:p>
          <a:p>
            <a:pPr lvl="1"/>
            <a:r>
              <a:rPr lang="en-US" dirty="0"/>
              <a:t>To make your objects easy to input/output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iostream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To perform mathematical operations with numerical classes (like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202161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(Partial) overloading operators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27592"/>
            <a:ext cx="10972800" cy="43970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Complex&amp;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);	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-()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86631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(Partial) overloading operators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Complex&amp; Complex::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Complex&amp; complex)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complex.real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imaginary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complex.imaginary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*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0019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finish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/>
              <a:t> type</a:t>
            </a:r>
          </a:p>
          <a:p>
            <a:r>
              <a:rPr lang="en-US" dirty="0"/>
              <a:t>Then, we can ask the user to enter two complex numbers</a:t>
            </a:r>
          </a:p>
          <a:p>
            <a:r>
              <a:rPr lang="en-US" dirty="0"/>
              <a:t>We can do the appropriate operation with them</a:t>
            </a:r>
          </a:p>
        </p:txBody>
      </p:sp>
    </p:spTree>
    <p:extLst>
      <p:ext uri="{BB962C8B-B14F-4D97-AF65-F5344CB8AC3E}">
        <p14:creationId xmlns:p14="http://schemas.microsoft.com/office/powerpoint/2010/main" val="275133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  <a:p>
            <a:r>
              <a:rPr lang="en-US" dirty="0"/>
              <a:t>STL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6</a:t>
            </a:r>
          </a:p>
          <a:p>
            <a:pPr lvl="1"/>
            <a:r>
              <a:rPr lang="en-US"/>
              <a:t>Due next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4114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If you think C++ is not overly complicated,  just what is a protected abstract virtual base  pure virtual private destructor, and when was the  last time you needed one?</a:t>
            </a:r>
          </a:p>
          <a:p>
            <a:pPr marL="118872" indent="0">
              <a:buNone/>
            </a:pPr>
            <a:endParaRPr lang="en-US" sz="4000" dirty="0"/>
          </a:p>
          <a:p>
            <a:pPr marL="118872" indent="0">
              <a:buNone/>
            </a:pPr>
            <a:r>
              <a:rPr lang="en-US" sz="4000" dirty="0"/>
              <a:t>	Tom Cargill</a:t>
            </a:r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in C++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9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see how objects work in C++ by looking at classically important elements of OOP</a:t>
            </a: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Dynamic dispatch</a:t>
            </a:r>
          </a:p>
          <a:p>
            <a:pPr lvl="1"/>
            <a:r>
              <a:rPr lang="en-US" dirty="0"/>
              <a:t>Polymorphism </a:t>
            </a:r>
          </a:p>
          <a:p>
            <a:pPr lvl="1"/>
            <a:r>
              <a:rPr lang="en-US" dirty="0"/>
              <a:t>Inheritance </a:t>
            </a:r>
          </a:p>
          <a:p>
            <a:pPr lvl="1"/>
            <a:r>
              <a:rPr lang="en-US" dirty="0"/>
              <a:t>Self-reference</a:t>
            </a:r>
          </a:p>
        </p:txBody>
      </p:sp>
    </p:spTree>
    <p:extLst>
      <p:ext uri="{BB962C8B-B14F-4D97-AF65-F5344CB8AC3E}">
        <p14:creationId xmlns:p14="http://schemas.microsoft.com/office/powerpoint/2010/main" val="34473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hiding</a:t>
            </a:r>
          </a:p>
          <a:p>
            <a:r>
              <a:rPr lang="en-US" dirty="0"/>
              <a:t>We want to bind operations and data tightly together</a:t>
            </a:r>
          </a:p>
          <a:p>
            <a:r>
              <a:rPr lang="en-US" dirty="0"/>
              <a:t>Consequently, we don't want you to touch our privates</a:t>
            </a:r>
          </a:p>
          <a:p>
            <a:r>
              <a:rPr lang="en-US" dirty="0"/>
              <a:t>Encapsulation in C++ is provided by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 keywords</a:t>
            </a:r>
          </a:p>
          <a:p>
            <a:pPr lvl="1"/>
            <a:r>
              <a:rPr lang="en-US" dirty="0"/>
              <a:t>Unlike Java, you mark sections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, not individual members and methods</a:t>
            </a:r>
          </a:p>
          <a:p>
            <a:r>
              <a:rPr lang="en-US" dirty="0"/>
              <a:t>Hardcore OOP people think that </a:t>
            </a:r>
            <a:r>
              <a:rPr lang="en-US" b="1" dirty="0"/>
              <a:t>all</a:t>
            </a:r>
            <a:r>
              <a:rPr lang="en-US" dirty="0"/>
              <a:t> data should be private and most methods should be public</a:t>
            </a:r>
          </a:p>
        </p:txBody>
      </p:sp>
    </p:spTree>
    <p:extLst>
      <p:ext uri="{BB962C8B-B14F-4D97-AF65-F5344CB8AC3E}">
        <p14:creationId xmlns:p14="http://schemas.microsoft.com/office/powerpoint/2010/main" val="337882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 = value;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666640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6869</TotalTime>
  <Words>1068</Words>
  <Application>Microsoft Office PowerPoint</Application>
  <PresentationFormat>Widescreen</PresentationFormat>
  <Paragraphs>211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 </vt:lpstr>
      <vt:lpstr>Quotes</vt:lpstr>
      <vt:lpstr>OOP in C++</vt:lpstr>
      <vt:lpstr>Object Oriented Programming</vt:lpstr>
      <vt:lpstr>Encapsulation</vt:lpstr>
      <vt:lpstr>Encapsulation example</vt:lpstr>
      <vt:lpstr>Inheritance</vt:lpstr>
      <vt:lpstr>Inheritance example</vt:lpstr>
      <vt:lpstr>Polymorphism</vt:lpstr>
      <vt:lpstr>Polymorphism example</vt:lpstr>
      <vt:lpstr>Dynamic dispatch</vt:lpstr>
      <vt:lpstr>Dynamic dispatch example</vt:lpstr>
      <vt:lpstr>Dynamic dispatch example</vt:lpstr>
      <vt:lpstr>Self-reference</vt:lpstr>
      <vt:lpstr>Self reference example</vt:lpstr>
      <vt:lpstr>Self reference example</vt:lpstr>
      <vt:lpstr>C++ Madness</vt:lpstr>
      <vt:lpstr>Dividing up code</vt:lpstr>
      <vt:lpstr>Dividing up code header</vt:lpstr>
      <vt:lpstr>Dividing up code implementation</vt:lpstr>
      <vt:lpstr>Overloading operators</vt:lpstr>
      <vt:lpstr>Overloading operators</vt:lpstr>
      <vt:lpstr>(Partial) overloading operators header</vt:lpstr>
      <vt:lpstr>(Partial) overloading operators implementation</vt:lpstr>
      <vt:lpstr>Programming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865</cp:revision>
  <dcterms:created xsi:type="dcterms:W3CDTF">2009-08-24T20:26:10Z</dcterms:created>
  <dcterms:modified xsi:type="dcterms:W3CDTF">2025-04-14T14:31:17Z</dcterms:modified>
</cp:coreProperties>
</file>